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10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5523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FinOps Platform – Vers une gouvernance financière IT industrialisée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3051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Mise en place d'une plateforme FinOps modulaire intégrée à Backstage pour une gestion structurée des coûts IT.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0114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Initiative portée par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Youssef Messaoudi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289" y="1253609"/>
            <a:ext cx="7947422" cy="1068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Une capacité stratégique durable pour l'IT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598289" y="2515314"/>
            <a:ext cx="384572" cy="384572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62404" y="2547342"/>
            <a:ext cx="25634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111687" y="2547342"/>
            <a:ext cx="5075158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Gouvernance Financière Industrialisée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111687" y="2945130"/>
            <a:ext cx="7434024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Processus standardisés et automatisés pour un pilotage des coûts IT précis et efficace.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598289" y="3442573"/>
            <a:ext cx="384572" cy="384572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662404" y="3474601"/>
            <a:ext cx="25634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111687" y="3474601"/>
            <a:ext cx="356913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Vision Consolidée et Fiable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111687" y="3872389"/>
            <a:ext cx="7434024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Accès à des données de coûts unifiées et vérifiées pour des décisions éclairées.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598289" y="4369832"/>
            <a:ext cx="384572" cy="384572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662404" y="4401860"/>
            <a:ext cx="25634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111687" y="4401860"/>
            <a:ext cx="3993118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Responsabilisation Applicative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111687" y="4799648"/>
            <a:ext cx="7434024" cy="479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Meilleure compréhension et maîtrise des coûts par les équipes de développement et opérations.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598289" y="5536883"/>
            <a:ext cx="384572" cy="384572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7" name="Text 14"/>
          <p:cNvSpPr/>
          <p:nvPr/>
        </p:nvSpPr>
        <p:spPr>
          <a:xfrm>
            <a:off x="662404" y="5568910"/>
            <a:ext cx="25634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1111687" y="5568910"/>
            <a:ext cx="307252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Architecture Extensible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111687" y="5966698"/>
            <a:ext cx="7434024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Une plateforme conçue pour évoluer vers une vision FinOps à l'échelle de l'entreprise.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598289" y="6351389"/>
            <a:ext cx="7947422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Initiative structurante portée par </a:t>
            </a:r>
            <a:pPr algn="l" indent="0" marL="0">
              <a:lnSpc>
                <a:spcPts val="1850"/>
              </a:lnSpc>
              <a:buNone/>
            </a:pPr>
            <a:r>
              <a:rPr lang="en-US" sz="13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Youssef Messaoudi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598289" y="6736080"/>
            <a:ext cx="7947422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 &amp; FinOps Platform Strategy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735" y="1080135"/>
            <a:ext cx="11568351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Pourquoi structurer une FinOps Platform ?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735" y="2332196"/>
            <a:ext cx="4267676" cy="1959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paysage IT moderne est de plus en plus complexe. La multiplicité des environnements (cloud public, cloud privé, outils internes, open source) conduit à une fragmentation des données de coûts, rendant leur suivi et leur analyse difficiles.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9735" y="4468892"/>
            <a:ext cx="4267676" cy="2492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Multiplication des sources de coûts (Cloud, Open Source, outils internes)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Fragmentation des données et des outils de suivi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Manque de visibilité consolidée et fiable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Difficulté à piloter stratégiquement les investissements IT</a:t>
            </a:r>
            <a:endParaRPr lang="en-US" sz="16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0572" y="2257544"/>
            <a:ext cx="8367593" cy="46702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650200"/>
            <a:ext cx="13096637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Une plateforme structurée, modulaire et scalable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6882" y="2442924"/>
            <a:ext cx="13096637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FinOps Platform adopte un principe fondamental de séparation entre la consommation et la valorisation budgétaire, offrant ainsi une flexibilité et une précision inégalées dans l'analyse des coûts IT.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66882" y="3369945"/>
            <a:ext cx="6442472" cy="1596271"/>
          </a:xfrm>
          <a:prstGeom prst="roundRect">
            <a:avLst>
              <a:gd name="adj" fmla="val 2059"/>
            </a:avLst>
          </a:prstGeom>
          <a:solidFill>
            <a:srgbClr val="EAE8F3"/>
          </a:solidFill>
          <a:ln/>
        </p:spPr>
      </p:sp>
      <p:sp>
        <p:nvSpPr>
          <p:cNvPr id="5" name="Text 3"/>
          <p:cNvSpPr/>
          <p:nvPr/>
        </p:nvSpPr>
        <p:spPr>
          <a:xfrm>
            <a:off x="985957" y="3589020"/>
            <a:ext cx="3807619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Consommation (Quantités)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985957" y="4058245"/>
            <a:ext cx="6004322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Mesure précise et unifiée des ressources IT consommées (CPU, stockage, transactions).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420928" y="3369945"/>
            <a:ext cx="6442591" cy="1596271"/>
          </a:xfrm>
          <a:prstGeom prst="roundRect">
            <a:avLst>
              <a:gd name="adj" fmla="val 2059"/>
            </a:avLst>
          </a:prstGeom>
          <a:solidFill>
            <a:srgbClr val="EAE8F3"/>
          </a:solidFill>
          <a:ln/>
        </p:spPr>
      </p:sp>
      <p:sp>
        <p:nvSpPr>
          <p:cNvPr id="8" name="Text 6"/>
          <p:cNvSpPr/>
          <p:nvPr/>
        </p:nvSpPr>
        <p:spPr>
          <a:xfrm>
            <a:off x="7640003" y="3589020"/>
            <a:ext cx="5455801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Valorisation Budgétaire (Prix Unitaires)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640003" y="4058245"/>
            <a:ext cx="6004441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Application de différentes visions de prix pour simuler des scénarios ou comparer des périodes.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66882" y="5283637"/>
            <a:ext cx="10793016" cy="944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400"/>
              </a:lnSpc>
              <a:buNone/>
            </a:pPr>
            <a:r>
              <a:rPr lang="en-US" sz="59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Cost = Quantity × Unit Price</a:t>
            </a:r>
            <a:endParaRPr lang="en-US" sz="59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9035" y="6556891"/>
            <a:ext cx="328613" cy="32861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1478875" y="6545937"/>
            <a:ext cx="3477101" cy="1033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Flexibilité budgétaire et adaptation aux contextes économiques</a:t>
            </a:r>
            <a:endParaRPr lang="en-US" sz="170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02687" y="6556891"/>
            <a:ext cx="328613" cy="32861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932527" y="6545937"/>
            <a:ext cx="3477220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Comparaison facilitée des coûts entre différents trimestres</a:t>
            </a:r>
            <a:endParaRPr lang="en-US" sz="170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56458" y="6556891"/>
            <a:ext cx="328613" cy="32861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386298" y="6545937"/>
            <a:ext cx="3477101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Simulation financière avancée pour la prise de décision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311825"/>
            <a:ext cx="5857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Architecture cible de la FinOps Platform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48526" y="779502"/>
            <a:ext cx="7733348" cy="3372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62812" y="873441"/>
            <a:ext cx="1674629" cy="440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Sources de données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062812" y="1376221"/>
            <a:ext cx="1674629" cy="264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0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Ingestion des coûts et métadonnées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9323171" y="1507785"/>
            <a:ext cx="1674629" cy="22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Batch FinOps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9323171" y="1790476"/>
            <a:ext cx="1674629" cy="264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Calculs et normalisation des données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3632416" y="2000294"/>
            <a:ext cx="1674629" cy="440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Mart PostgreSQL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632416" y="2503074"/>
            <a:ext cx="1674629" cy="264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0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Stockage structuré et historisé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9323171" y="2838097"/>
            <a:ext cx="1674629" cy="22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Vues matérialisées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9323171" y="3120789"/>
            <a:ext cx="1674629" cy="264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Pré-agrégations pour performance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4383652" y="3401524"/>
            <a:ext cx="1674628" cy="22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&amp; Backstage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383652" y="3684216"/>
            <a:ext cx="1674628" cy="264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0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 API et UI Dashboards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3402449" y="4216003"/>
            <a:ext cx="7825502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Cette architecture en couches garantit une gestion robuste, performante et sécurisée des données de coûts, de l'ingestion à la restitution.</a:t>
            </a:r>
            <a:endParaRPr lang="en-US" sz="850" dirty="0"/>
          </a:p>
        </p:txBody>
      </p:sp>
      <p:sp>
        <p:nvSpPr>
          <p:cNvPr id="15" name="Shape 12"/>
          <p:cNvSpPr/>
          <p:nvPr/>
        </p:nvSpPr>
        <p:spPr>
          <a:xfrm>
            <a:off x="3402449" y="4415790"/>
            <a:ext cx="453628" cy="680442"/>
          </a:xfrm>
          <a:prstGeom prst="roundRect">
            <a:avLst>
              <a:gd name="adj" fmla="val 360023"/>
            </a:avLst>
          </a:prstGeom>
          <a:solidFill>
            <a:srgbClr val="EAE8F3"/>
          </a:solidFill>
          <a:ln/>
        </p:spPr>
      </p:sp>
      <p:sp>
        <p:nvSpPr>
          <p:cNvPr id="16" name="Text 13"/>
          <p:cNvSpPr/>
          <p:nvPr/>
        </p:nvSpPr>
        <p:spPr>
          <a:xfrm>
            <a:off x="3544253" y="464962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3912751" y="452913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Batch FinOps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3912751" y="4740235"/>
            <a:ext cx="73152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Transformation et normalisation des données brutes de coûts.</a:t>
            </a:r>
            <a:endParaRPr lang="en-US" sz="850" dirty="0"/>
          </a:p>
        </p:txBody>
      </p:sp>
      <p:sp>
        <p:nvSpPr>
          <p:cNvPr id="19" name="Shape 16"/>
          <p:cNvSpPr/>
          <p:nvPr/>
        </p:nvSpPr>
        <p:spPr>
          <a:xfrm>
            <a:off x="3402449" y="5152906"/>
            <a:ext cx="453628" cy="680442"/>
          </a:xfrm>
          <a:prstGeom prst="roundRect">
            <a:avLst>
              <a:gd name="adj" fmla="val 360023"/>
            </a:avLst>
          </a:prstGeom>
          <a:solidFill>
            <a:srgbClr val="EAE8F3"/>
          </a:solidFill>
          <a:ln/>
        </p:spPr>
      </p:sp>
      <p:sp>
        <p:nvSpPr>
          <p:cNvPr id="20" name="Text 17"/>
          <p:cNvSpPr/>
          <p:nvPr/>
        </p:nvSpPr>
        <p:spPr>
          <a:xfrm>
            <a:off x="3544253" y="5386745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3912751" y="5266253"/>
            <a:ext cx="163127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Mart PostgreSQL</a:t>
            </a:r>
            <a:endParaRPr lang="en-US" sz="1100" dirty="0"/>
          </a:p>
        </p:txBody>
      </p:sp>
      <p:sp>
        <p:nvSpPr>
          <p:cNvPr id="22" name="Text 19"/>
          <p:cNvSpPr/>
          <p:nvPr/>
        </p:nvSpPr>
        <p:spPr>
          <a:xfrm>
            <a:off x="3912751" y="5477351"/>
            <a:ext cx="73152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Stockage structuré et historisé des données consolidées.</a:t>
            </a:r>
            <a:endParaRPr lang="en-US" sz="850" dirty="0"/>
          </a:p>
        </p:txBody>
      </p:sp>
      <p:sp>
        <p:nvSpPr>
          <p:cNvPr id="23" name="Shape 20"/>
          <p:cNvSpPr/>
          <p:nvPr/>
        </p:nvSpPr>
        <p:spPr>
          <a:xfrm>
            <a:off x="3402449" y="5890022"/>
            <a:ext cx="453628" cy="680442"/>
          </a:xfrm>
          <a:prstGeom prst="roundRect">
            <a:avLst>
              <a:gd name="adj" fmla="val 360023"/>
            </a:avLst>
          </a:prstGeom>
          <a:solidFill>
            <a:srgbClr val="EAE8F3"/>
          </a:solidFill>
          <a:ln/>
        </p:spPr>
      </p:sp>
      <p:sp>
        <p:nvSpPr>
          <p:cNvPr id="24" name="Text 21"/>
          <p:cNvSpPr/>
          <p:nvPr/>
        </p:nvSpPr>
        <p:spPr>
          <a:xfrm>
            <a:off x="3544253" y="6123861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300" dirty="0"/>
          </a:p>
        </p:txBody>
      </p:sp>
      <p:sp>
        <p:nvSpPr>
          <p:cNvPr id="25" name="Text 22"/>
          <p:cNvSpPr/>
          <p:nvPr/>
        </p:nvSpPr>
        <p:spPr>
          <a:xfrm>
            <a:off x="3912751" y="6003369"/>
            <a:ext cx="181784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Materialized Views (MVs)</a:t>
            </a:r>
            <a:endParaRPr lang="en-US" sz="1100" dirty="0"/>
          </a:p>
        </p:txBody>
      </p:sp>
      <p:sp>
        <p:nvSpPr>
          <p:cNvPr id="26" name="Text 23"/>
          <p:cNvSpPr/>
          <p:nvPr/>
        </p:nvSpPr>
        <p:spPr>
          <a:xfrm>
            <a:off x="3912751" y="6214467"/>
            <a:ext cx="73152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Optimisation des requêtes et amélioration des performances pour les tableaux de bord.</a:t>
            </a:r>
            <a:endParaRPr lang="en-US" sz="850" dirty="0"/>
          </a:p>
        </p:txBody>
      </p:sp>
      <p:sp>
        <p:nvSpPr>
          <p:cNvPr id="27" name="Shape 24"/>
          <p:cNvSpPr/>
          <p:nvPr/>
        </p:nvSpPr>
        <p:spPr>
          <a:xfrm>
            <a:off x="3402449" y="6627138"/>
            <a:ext cx="453628" cy="680442"/>
          </a:xfrm>
          <a:prstGeom prst="roundRect">
            <a:avLst>
              <a:gd name="adj" fmla="val 360023"/>
            </a:avLst>
          </a:prstGeom>
          <a:solidFill>
            <a:srgbClr val="EAE8F3"/>
          </a:solidFill>
          <a:ln/>
        </p:spPr>
      </p:sp>
      <p:sp>
        <p:nvSpPr>
          <p:cNvPr id="28" name="Text 25"/>
          <p:cNvSpPr/>
          <p:nvPr/>
        </p:nvSpPr>
        <p:spPr>
          <a:xfrm>
            <a:off x="3544253" y="6860977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300" dirty="0"/>
          </a:p>
        </p:txBody>
      </p:sp>
      <p:sp>
        <p:nvSpPr>
          <p:cNvPr id="29" name="Text 26"/>
          <p:cNvSpPr/>
          <p:nvPr/>
        </p:nvSpPr>
        <p:spPr>
          <a:xfrm>
            <a:off x="3912751" y="674048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REST</a:t>
            </a:r>
            <a:endParaRPr lang="en-US" sz="1100" dirty="0"/>
          </a:p>
        </p:txBody>
      </p:sp>
      <p:sp>
        <p:nvSpPr>
          <p:cNvPr id="30" name="Text 27"/>
          <p:cNvSpPr/>
          <p:nvPr/>
        </p:nvSpPr>
        <p:spPr>
          <a:xfrm>
            <a:off x="3912751" y="6951583"/>
            <a:ext cx="73152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Exposition sécurisée et standardisée des données de coûts agrégées.</a:t>
            </a:r>
            <a:endParaRPr lang="en-US" sz="850" dirty="0"/>
          </a:p>
        </p:txBody>
      </p:sp>
      <p:sp>
        <p:nvSpPr>
          <p:cNvPr id="31" name="Shape 28"/>
          <p:cNvSpPr/>
          <p:nvPr/>
        </p:nvSpPr>
        <p:spPr>
          <a:xfrm>
            <a:off x="3402449" y="7364254"/>
            <a:ext cx="453628" cy="680442"/>
          </a:xfrm>
          <a:prstGeom prst="roundRect">
            <a:avLst>
              <a:gd name="adj" fmla="val 360023"/>
            </a:avLst>
          </a:prstGeom>
          <a:solidFill>
            <a:srgbClr val="EAE8F3"/>
          </a:solidFill>
          <a:ln/>
        </p:spPr>
      </p:sp>
      <p:sp>
        <p:nvSpPr>
          <p:cNvPr id="32" name="Text 29"/>
          <p:cNvSpPr/>
          <p:nvPr/>
        </p:nvSpPr>
        <p:spPr>
          <a:xfrm>
            <a:off x="3544253" y="7598093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1300" dirty="0"/>
          </a:p>
        </p:txBody>
      </p:sp>
      <p:sp>
        <p:nvSpPr>
          <p:cNvPr id="33" name="Text 30"/>
          <p:cNvSpPr/>
          <p:nvPr/>
        </p:nvSpPr>
        <p:spPr>
          <a:xfrm>
            <a:off x="3912751" y="7477601"/>
            <a:ext cx="208454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Backstage (UI &amp; Dashboards)</a:t>
            </a:r>
            <a:endParaRPr lang="en-US" sz="1100" dirty="0"/>
          </a:p>
        </p:txBody>
      </p:sp>
      <p:sp>
        <p:nvSpPr>
          <p:cNvPr id="34" name="Text 31"/>
          <p:cNvSpPr/>
          <p:nvPr/>
        </p:nvSpPr>
        <p:spPr>
          <a:xfrm>
            <a:off x="3912751" y="7688699"/>
            <a:ext cx="73152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Interface utilisateur intuitive pour le pilotage et la visualisation des coûts.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54931" y="1421368"/>
            <a:ext cx="9423678" cy="539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 modèle de données robuste et historisé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4931" y="2362319"/>
            <a:ext cx="7600712" cy="42421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84744" y="2276951"/>
            <a:ext cx="3898106" cy="973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Notre modèle de données est conçu pour la pérennité et la granularité, permettant une analyse approfondie des consommations et de leurs évolutions.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9384744" y="3368754"/>
            <a:ext cx="3898106" cy="3393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fact_consumption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Table des faits enregistrant les quantités consommées.</a:t>
            </a:r>
            <a:endParaRPr lang="en-US" sz="1350" dirty="0"/>
          </a:p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Dimensions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Tables liées (domaine, famille, produit, application) pour une contextualisation riche.</a:t>
            </a:r>
            <a:endParaRPr lang="en-US" sz="1350" dirty="0"/>
          </a:p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Historisation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Suivi des produits et de leurs attributs même désactivés.</a:t>
            </a:r>
            <a:endParaRPr lang="en-US" sz="1350" dirty="0"/>
          </a:p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Soft Delete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Maintien de l'intégrité historique sans perte de données.</a:t>
            </a:r>
            <a:endParaRPr lang="en-US" sz="1350" dirty="0"/>
          </a:p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Conservation Multi-Mois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Vue longitudinale des tendances de consommation.</a:t>
            </a:r>
            <a:endParaRPr lang="en-US" sz="1350" dirty="0"/>
          </a:p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Gouvernance Data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Assurer la qualité, la fiabilité et la conformité des données.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8499" y="1492329"/>
            <a:ext cx="7374136" cy="537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Unification des modèles de calcul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088499" y="2225516"/>
            <a:ext cx="7939802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plateforme intègre de manière cohérente les coûts directs et indirects, offrant une vision complète et transparente de la dépense IT.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088499" y="2856071"/>
            <a:ext cx="22860" cy="3250525"/>
          </a:xfrm>
          <a:prstGeom prst="roundRect">
            <a:avLst>
              <a:gd name="adj" fmla="val 112882"/>
            </a:avLst>
          </a:prstGeom>
          <a:solidFill>
            <a:srgbClr val="D0CED9"/>
          </a:solidFill>
          <a:ln/>
        </p:spPr>
      </p:sp>
      <p:sp>
        <p:nvSpPr>
          <p:cNvPr id="6" name="Shape 3"/>
          <p:cNvSpPr/>
          <p:nvPr/>
        </p:nvSpPr>
        <p:spPr>
          <a:xfrm>
            <a:off x="6111359" y="2856071"/>
            <a:ext cx="7939802" cy="1494830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6283285" y="3027998"/>
            <a:ext cx="2270522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Domaines DIRECTS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83285" y="3374946"/>
            <a:ext cx="7595949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Coûts liés à la consommation mesurable de ressources (CPU, stockage, VM, requêtes API). Attribution directe au service consommateur.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283285" y="3937040"/>
            <a:ext cx="7595949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Exemples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Coût d'une VM Cloud, utilisation d'un service de base de données.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11359" y="4611767"/>
            <a:ext cx="7939802" cy="1494830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6283285" y="4783693"/>
            <a:ext cx="2553772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Domaines INDIRECTS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283285" y="5130641"/>
            <a:ext cx="7595949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Coûts partagés ou mutualisés, répartis via des coefficients (nombre d'utilisateurs, taille d'équipe, etc.).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6283285" y="5692735"/>
            <a:ext cx="7595949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Exemples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Coût de l'outillage de supervision, licence logicielle mutualisée.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088499" y="6253282"/>
            <a:ext cx="7939802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modèle unifie ces deux approches dans un cadre cohérent, garantissant une attribution juste et transparente des coûts.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967145"/>
            <a:ext cx="50572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Pricing Views (Visions Budgétaires)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402449" y="1434822"/>
            <a:ext cx="7825502" cy="272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Les Pricing Views offrent une flexibilité analytique sans précédent, permettant d'évaluer les coûts sous différentes perspectives sans altérer les données de consommation réelles.</a:t>
            </a:r>
            <a:endParaRPr lang="en-US" sz="850" dirty="0"/>
          </a:p>
        </p:txBody>
      </p:sp>
      <p:sp>
        <p:nvSpPr>
          <p:cNvPr id="4" name="Shape 2"/>
          <p:cNvSpPr/>
          <p:nvPr/>
        </p:nvSpPr>
        <p:spPr>
          <a:xfrm>
            <a:off x="3402449" y="1770697"/>
            <a:ext cx="1518651" cy="222351"/>
          </a:xfrm>
          <a:prstGeom prst="roundRect">
            <a:avLst>
              <a:gd name="adj" fmla="val 57574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4528" y="1820091"/>
            <a:ext cx="123564" cy="12356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39281" y="1801589"/>
            <a:ext cx="1209740" cy="160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49495A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Vision A (Coûts réels)</a:t>
            </a:r>
            <a:endParaRPr lang="en-US" sz="700" dirty="0"/>
          </a:p>
        </p:txBody>
      </p:sp>
      <p:sp>
        <p:nvSpPr>
          <p:cNvPr id="7" name="Shape 4"/>
          <p:cNvSpPr/>
          <p:nvPr/>
        </p:nvSpPr>
        <p:spPr>
          <a:xfrm>
            <a:off x="5003476" y="1770697"/>
            <a:ext cx="1911707" cy="222351"/>
          </a:xfrm>
          <a:prstGeom prst="roundRect">
            <a:avLst>
              <a:gd name="adj" fmla="val 57574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555" y="1820091"/>
            <a:ext cx="123564" cy="12356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40307" y="1801589"/>
            <a:ext cx="1602797" cy="160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49495A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Vision B (Scénario optimisé)</a:t>
            </a:r>
            <a:endParaRPr lang="en-US" sz="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449" y="2096019"/>
            <a:ext cx="7825740" cy="405702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402449" y="6216610"/>
            <a:ext cx="7825502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Chaque "Pricing View" permet de :</a:t>
            </a:r>
            <a:endParaRPr lang="en-US" sz="850" dirty="0"/>
          </a:p>
        </p:txBody>
      </p:sp>
      <p:sp>
        <p:nvSpPr>
          <p:cNvPr id="12" name="Text 7"/>
          <p:cNvSpPr/>
          <p:nvPr/>
        </p:nvSpPr>
        <p:spPr>
          <a:xfrm>
            <a:off x="3402449" y="6416397"/>
            <a:ext cx="7825502" cy="447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Appliquer des prix unitaires différents pour simuler des impacts.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Comparer deux visions budgétaires distinctes (ex: réel vs prévisionnel).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Simuler un scénario "What If" pour anticiper les décisions.</a:t>
            </a:r>
            <a:endParaRPr lang="en-US" sz="850" dirty="0"/>
          </a:p>
        </p:txBody>
      </p:sp>
      <p:sp>
        <p:nvSpPr>
          <p:cNvPr id="13" name="Shape 8"/>
          <p:cNvSpPr/>
          <p:nvPr/>
        </p:nvSpPr>
        <p:spPr>
          <a:xfrm>
            <a:off x="3402449" y="6927890"/>
            <a:ext cx="7825502" cy="334447"/>
          </a:xfrm>
          <a:prstGeom prst="roundRect">
            <a:avLst>
              <a:gd name="adj" fmla="val 5087"/>
            </a:avLst>
          </a:prstGeom>
          <a:solidFill>
            <a:srgbClr val="C3C2F0"/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5797" y="7077075"/>
            <a:ext cx="141684" cy="113348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3770828" y="7012900"/>
            <a:ext cx="7343775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consommation (Quantity) reste inchangée. Seule la valorisation (Unit Price) est modifiée pour l'analyse.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677942"/>
            <a:ext cx="11298079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Architecture pensée pour la performance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0689" y="1753910"/>
            <a:ext cx="13129022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plateforme est optimisée pour la rapidité et la scalabilité, assurant une expérience utilisateur fluide même avec des volumes de données importants.</a:t>
            </a:r>
            <a:endParaRPr lang="en-US" sz="1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50689" y="2649736"/>
            <a:ext cx="536258" cy="5362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0689" y="3439478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Materialized Views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0689" y="3896320"/>
            <a:ext cx="4207312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Pré-agrégation des données pour un accès instantané aux métriques les plus demandées.</a:t>
            </a:r>
            <a:endParaRPr lang="en-US" sz="16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1485" y="2649736"/>
            <a:ext cx="536258" cy="5362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11485" y="3439478"/>
            <a:ext cx="287500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Indexation Optimale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5211485" y="3896320"/>
            <a:ext cx="4207312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Requêtes rapides grâce à une indexation intelligente, notamment par mois.</a:t>
            </a:r>
            <a:endParaRPr lang="en-US" sz="16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2280" y="2649736"/>
            <a:ext cx="536258" cy="53625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2280" y="3439478"/>
            <a:ext cx="3335774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Idempotence des Batchs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9672280" y="3896320"/>
            <a:ext cx="4207312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Traitement fiable des données, même en cas de relances, garantissant l'intégrité.</a:t>
            </a:r>
            <a:endParaRPr lang="en-US" sz="16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0689" y="5303520"/>
            <a:ext cx="536258" cy="53625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0689" y="6093262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Rapide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50689" y="6550104"/>
            <a:ext cx="4207312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Temps de réponse inférieur à 500 ms pour les tableaux de bord agrégés.</a:t>
            </a:r>
            <a:endParaRPr lang="en-US" sz="16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11485" y="5303520"/>
            <a:ext cx="536258" cy="536258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11485" y="6093262"/>
            <a:ext cx="3045500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Scalabilité Progressive</a:t>
            </a:r>
            <a:endParaRPr lang="en-US" sz="2100" dirty="0"/>
          </a:p>
        </p:txBody>
      </p:sp>
      <p:sp>
        <p:nvSpPr>
          <p:cNvPr id="18" name="Text 11"/>
          <p:cNvSpPr/>
          <p:nvPr/>
        </p:nvSpPr>
        <p:spPr>
          <a:xfrm>
            <a:off x="5211485" y="6550104"/>
            <a:ext cx="4207312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Capacité à évoluer horizontalement et à intégrer de nouveaux domaines sans dégradation.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09518" y="367784"/>
            <a:ext cx="7094934" cy="408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Une mise en place progressive et maîtrisée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2809518" y="926187"/>
            <a:ext cx="9011364" cy="329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roadmap de déploiement est conçue en phases incrémentales pour maximiser la valeur et minimiser les risques, en commençant par les fondations techniques et les domaines clés.</a:t>
            </a:r>
            <a:endParaRPr lang="en-US" sz="1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9518" y="1339810"/>
            <a:ext cx="9011364" cy="40550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30886" y="1549656"/>
            <a:ext cx="1576957" cy="243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 1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4530886" y="1862664"/>
            <a:ext cx="1576957" cy="307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Socle technique et premiers domaines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9051" y="2612964"/>
            <a:ext cx="349291" cy="3492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523743" y="4590929"/>
            <a:ext cx="1585621" cy="243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 2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6523743" y="4903937"/>
            <a:ext cx="1585621" cy="307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Nouveaux domaines et vues prix avancées</a:t>
            </a:r>
            <a:endParaRPr lang="en-US" sz="1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41908" y="3886660"/>
            <a:ext cx="349291" cy="349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455948" y="1442567"/>
            <a:ext cx="1576956" cy="243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 3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8455948" y="1755576"/>
            <a:ext cx="1576956" cy="460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Consolidation multi-entités et vision groupe</a:t>
            </a:r>
            <a:endParaRPr lang="en-US" sz="12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00107" y="2578306"/>
            <a:ext cx="349291" cy="349292"/>
          </a:xfrm>
          <a:prstGeom prst="rect">
            <a:avLst/>
          </a:prstGeom>
        </p:spPr>
      </p:pic>
      <p:sp>
        <p:nvSpPr>
          <p:cNvPr id="14" name="Shape 8"/>
          <p:cNvSpPr/>
          <p:nvPr/>
        </p:nvSpPr>
        <p:spPr>
          <a:xfrm>
            <a:off x="7307580" y="5479375"/>
            <a:ext cx="15240" cy="2382441"/>
          </a:xfrm>
          <a:prstGeom prst="roundRect">
            <a:avLst>
              <a:gd name="adj" fmla="val 128544"/>
            </a:avLst>
          </a:prstGeom>
          <a:solidFill>
            <a:srgbClr val="D0CED9"/>
          </a:solidFill>
          <a:ln/>
        </p:spPr>
      </p:sp>
      <p:sp>
        <p:nvSpPr>
          <p:cNvPr id="15" name="Shape 9"/>
          <p:cNvSpPr/>
          <p:nvPr/>
        </p:nvSpPr>
        <p:spPr>
          <a:xfrm>
            <a:off x="6791801" y="5618678"/>
            <a:ext cx="391716" cy="15240"/>
          </a:xfrm>
          <a:prstGeom prst="roundRect">
            <a:avLst>
              <a:gd name="adj" fmla="val 128544"/>
            </a:avLst>
          </a:prstGeom>
          <a:solidFill>
            <a:srgbClr val="D0CED9"/>
          </a:solidFill>
          <a:ln/>
        </p:spPr>
      </p:sp>
      <p:sp>
        <p:nvSpPr>
          <p:cNvPr id="16" name="Shape 10"/>
          <p:cNvSpPr/>
          <p:nvPr/>
        </p:nvSpPr>
        <p:spPr>
          <a:xfrm>
            <a:off x="7168277" y="5479375"/>
            <a:ext cx="293846" cy="293846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7" name="Text 11"/>
          <p:cNvSpPr/>
          <p:nvPr/>
        </p:nvSpPr>
        <p:spPr>
          <a:xfrm>
            <a:off x="7217271" y="5503902"/>
            <a:ext cx="195858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3616523" y="5524262"/>
            <a:ext cx="3045738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 1: Socle et Premiers Domaines</a:t>
            </a:r>
            <a:endParaRPr lang="en-US" sz="1250" dirty="0"/>
          </a:p>
        </p:txBody>
      </p:sp>
      <p:sp>
        <p:nvSpPr>
          <p:cNvPr id="19" name="Text 13"/>
          <p:cNvSpPr/>
          <p:nvPr/>
        </p:nvSpPr>
        <p:spPr>
          <a:xfrm>
            <a:off x="2809518" y="5773222"/>
            <a:ext cx="3852743" cy="329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Mise en place de l'infrastructure technique, intégration des coûts Open Source et des coefficients indirects.</a:t>
            </a:r>
            <a:endParaRPr lang="en-US" sz="1000" dirty="0"/>
          </a:p>
        </p:txBody>
      </p:sp>
      <p:sp>
        <p:nvSpPr>
          <p:cNvPr id="20" name="Shape 14"/>
          <p:cNvSpPr/>
          <p:nvPr/>
        </p:nvSpPr>
        <p:spPr>
          <a:xfrm>
            <a:off x="7446883" y="6291382"/>
            <a:ext cx="391716" cy="15240"/>
          </a:xfrm>
          <a:prstGeom prst="roundRect">
            <a:avLst>
              <a:gd name="adj" fmla="val 128544"/>
            </a:avLst>
          </a:prstGeom>
          <a:solidFill>
            <a:srgbClr val="D0CED9"/>
          </a:solidFill>
          <a:ln/>
        </p:spPr>
      </p:sp>
      <p:sp>
        <p:nvSpPr>
          <p:cNvPr id="21" name="Shape 15"/>
          <p:cNvSpPr/>
          <p:nvPr/>
        </p:nvSpPr>
        <p:spPr>
          <a:xfrm>
            <a:off x="7168277" y="6152078"/>
            <a:ext cx="293846" cy="293846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22" name="Text 16"/>
          <p:cNvSpPr/>
          <p:nvPr/>
        </p:nvSpPr>
        <p:spPr>
          <a:xfrm>
            <a:off x="7217271" y="6176605"/>
            <a:ext cx="195858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500" dirty="0"/>
          </a:p>
        </p:txBody>
      </p:sp>
      <p:sp>
        <p:nvSpPr>
          <p:cNvPr id="23" name="Text 17"/>
          <p:cNvSpPr/>
          <p:nvPr/>
        </p:nvSpPr>
        <p:spPr>
          <a:xfrm>
            <a:off x="7968139" y="6196965"/>
            <a:ext cx="2722602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 2: Extension des Capacités</a:t>
            </a:r>
            <a:endParaRPr lang="en-US" sz="1250" dirty="0"/>
          </a:p>
        </p:txBody>
      </p:sp>
      <p:sp>
        <p:nvSpPr>
          <p:cNvPr id="24" name="Text 18"/>
          <p:cNvSpPr/>
          <p:nvPr/>
        </p:nvSpPr>
        <p:spPr>
          <a:xfrm>
            <a:off x="7968139" y="6445925"/>
            <a:ext cx="3852743" cy="329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Intégration de nouveaux domaines de coûts et déploiement des fonctionnalités avancées de Pricing Views.</a:t>
            </a:r>
            <a:endParaRPr lang="en-US" sz="1000" dirty="0"/>
          </a:p>
        </p:txBody>
      </p:sp>
      <p:sp>
        <p:nvSpPr>
          <p:cNvPr id="25" name="Shape 19"/>
          <p:cNvSpPr/>
          <p:nvPr/>
        </p:nvSpPr>
        <p:spPr>
          <a:xfrm>
            <a:off x="6791801" y="6911340"/>
            <a:ext cx="391716" cy="15240"/>
          </a:xfrm>
          <a:prstGeom prst="roundRect">
            <a:avLst>
              <a:gd name="adj" fmla="val 128544"/>
            </a:avLst>
          </a:prstGeom>
          <a:solidFill>
            <a:srgbClr val="D0CED9"/>
          </a:solidFill>
          <a:ln/>
        </p:spPr>
      </p:sp>
      <p:sp>
        <p:nvSpPr>
          <p:cNvPr id="26" name="Shape 20"/>
          <p:cNvSpPr/>
          <p:nvPr/>
        </p:nvSpPr>
        <p:spPr>
          <a:xfrm>
            <a:off x="7168277" y="6772037"/>
            <a:ext cx="293846" cy="293846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27" name="Text 21"/>
          <p:cNvSpPr/>
          <p:nvPr/>
        </p:nvSpPr>
        <p:spPr>
          <a:xfrm>
            <a:off x="7217271" y="6796564"/>
            <a:ext cx="195858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500" dirty="0"/>
          </a:p>
        </p:txBody>
      </p:sp>
      <p:sp>
        <p:nvSpPr>
          <p:cNvPr id="28" name="Text 22"/>
          <p:cNvSpPr/>
          <p:nvPr/>
        </p:nvSpPr>
        <p:spPr>
          <a:xfrm>
            <a:off x="3731657" y="6816923"/>
            <a:ext cx="2930604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Phase 3: Vision Stratégique Groupe</a:t>
            </a:r>
            <a:endParaRPr lang="en-US" sz="1250" dirty="0"/>
          </a:p>
        </p:txBody>
      </p:sp>
      <p:sp>
        <p:nvSpPr>
          <p:cNvPr id="29" name="Text 23"/>
          <p:cNvSpPr/>
          <p:nvPr/>
        </p:nvSpPr>
        <p:spPr>
          <a:xfrm>
            <a:off x="2809518" y="7065883"/>
            <a:ext cx="3852743" cy="329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Consolidation multi-entités pour une vision financière globale à l'échelle du groupe.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2026-02-28T11:13:51Z</dcterms:created>
  <dcterms:modified xsi:type="dcterms:W3CDTF">2026-02-28T11:13:51Z</dcterms:modified>
</cp:coreProperties>
</file>